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Montserrat Bold" charset="1" panose="00000800000000000000"/>
      <p:regular r:id="rId18"/>
    </p:embeddedFont>
    <p:embeddedFont>
      <p:font typeface="Montserrat" charset="1" panose="00000500000000000000"/>
      <p:regular r:id="rId19"/>
    </p:embeddedFont>
    <p:embeddedFont>
      <p:font typeface="Amsterdam Three" charset="1" panose="020005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https://dudacek.eu" TargetMode="External" Type="http://schemas.openxmlformats.org/officeDocument/2006/relationships/hyperlink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www.npmjs.com/package/fs-extra" TargetMode="External" Type="http://schemas.openxmlformats.org/officeDocument/2006/relationships/hyperlink"/><Relationship Id="rId11" Target="https://web3forms.com#start" TargetMode="External" Type="http://schemas.openxmlformats.org/officeDocument/2006/relationships/hyperlink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https://www.npmjs.com/package/mathjs" TargetMode="External" Type="http://schemas.openxmlformats.org/officeDocument/2006/relationships/hyperlink"/><Relationship Id="rId6" Target="https://www.npmjs.com/package/exif" TargetMode="External" Type="http://schemas.openxmlformats.org/officeDocument/2006/relationships/hyperlink"/><Relationship Id="rId7" Target="https://www.npmjs.com/package/sharp" TargetMode="External" Type="http://schemas.openxmlformats.org/officeDocument/2006/relationships/hyperlink"/><Relationship Id="rId8" Target="https://nodejs.org/api/path.html" TargetMode="External" Type="http://schemas.openxmlformats.org/officeDocument/2006/relationships/hyperlink"/><Relationship Id="rId9" Target="https://nodejs.org/api/fs.html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https://wakatime.com/badge/github/OndrejDudacek/WBA-zaverecna-prace-2024.svg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3698635" y="-14250965"/>
            <a:ext cx="41986635" cy="41986635"/>
          </a:xfrm>
          <a:custGeom>
            <a:avLst/>
            <a:gdLst/>
            <a:ahLst/>
            <a:cxnLst/>
            <a:rect r="r" b="b" t="t" l="l"/>
            <a:pathLst>
              <a:path h="41986635" w="41986635">
                <a:moveTo>
                  <a:pt x="41986635" y="0"/>
                </a:moveTo>
                <a:lnTo>
                  <a:pt x="0" y="0"/>
                </a:lnTo>
                <a:lnTo>
                  <a:pt x="0" y="41986634"/>
                </a:lnTo>
                <a:lnTo>
                  <a:pt x="41986635" y="41986634"/>
                </a:lnTo>
                <a:lnTo>
                  <a:pt x="4198663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739558" y="3163917"/>
            <a:ext cx="519742" cy="51974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16999429" y="0"/>
            <a:ext cx="0" cy="1028700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1028700" y="10267950"/>
            <a:ext cx="1597072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6121603" y="2564316"/>
            <a:ext cx="10189518" cy="1557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Montserrat Bold"/>
              </a:rPr>
              <a:t>Závěrečná práce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40362" y="4523118"/>
            <a:ext cx="357075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Ondřej Dudáček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777" r="0" b="-11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525" y="-3571577"/>
            <a:ext cx="29850190" cy="29850190"/>
          </a:xfrm>
          <a:custGeom>
            <a:avLst/>
            <a:gdLst/>
            <a:ahLst/>
            <a:cxnLst/>
            <a:rect r="r" b="b" t="t" l="l"/>
            <a:pathLst>
              <a:path h="29850190" w="29850190">
                <a:moveTo>
                  <a:pt x="0" y="0"/>
                </a:moveTo>
                <a:lnTo>
                  <a:pt x="29850190" y="0"/>
                </a:lnTo>
                <a:lnTo>
                  <a:pt x="29850190" y="29850190"/>
                </a:lnTo>
                <a:lnTo>
                  <a:pt x="0" y="298501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68829" y="2116167"/>
            <a:ext cx="519742" cy="51974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1028700" y="0"/>
            <a:ext cx="0" cy="1028700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711877" y="3089727"/>
            <a:ext cx="15547423" cy="287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design hotový před zadáním práce</a:t>
            </a:r>
          </a:p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zdroje</a:t>
            </a:r>
          </a:p>
          <a:p>
            <a:pPr algn="l" marL="1468119" indent="-489373" lvl="2">
              <a:lnSpc>
                <a:spcPts val="5779"/>
              </a:lnSpc>
              <a:buFont typeface="Arial"/>
              <a:buChar char="⚬"/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uvedené v kódu</a:t>
            </a:r>
          </a:p>
          <a:p>
            <a:pPr algn="l" marL="1468119" indent="-489373" lvl="2">
              <a:lnSpc>
                <a:spcPts val="5779"/>
              </a:lnSpc>
              <a:buFont typeface="Arial"/>
              <a:buChar char="⚬"/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GithubCopilot chat, stack overflow, dokumentace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11877" y="1894391"/>
            <a:ext cx="10189518" cy="87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Montserrat Bold"/>
              </a:rPr>
              <a:t>Zdroje a inspirace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3698635" y="-14250965"/>
            <a:ext cx="41986635" cy="41986635"/>
          </a:xfrm>
          <a:custGeom>
            <a:avLst/>
            <a:gdLst/>
            <a:ahLst/>
            <a:cxnLst/>
            <a:rect r="r" b="b" t="t" l="l"/>
            <a:pathLst>
              <a:path h="41986635" w="41986635">
                <a:moveTo>
                  <a:pt x="41986635" y="0"/>
                </a:moveTo>
                <a:lnTo>
                  <a:pt x="0" y="0"/>
                </a:lnTo>
                <a:lnTo>
                  <a:pt x="0" y="41986634"/>
                </a:lnTo>
                <a:lnTo>
                  <a:pt x="41986635" y="41986634"/>
                </a:lnTo>
                <a:lnTo>
                  <a:pt x="4198663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739558" y="3163917"/>
            <a:ext cx="519742" cy="51974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16999429" y="0"/>
            <a:ext cx="0" cy="1028700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1028700" y="10267950"/>
            <a:ext cx="1597072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0274429" y="2564316"/>
            <a:ext cx="6036692" cy="1557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Montserrat Bold"/>
              </a:rPr>
              <a:t>Ukázka </a:t>
            </a:r>
            <a:r>
              <a:rPr lang="en-US" sz="9200">
                <a:solidFill>
                  <a:srgbClr val="FFFFFF"/>
                </a:solidFill>
                <a:ea typeface="Montserrat Bold"/>
                <a:hlinkClick r:id="rId5" tooltip="https://dudacek.eu"/>
              </a:rPr>
              <a:t>🌐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589972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0253" y="-4095627"/>
            <a:ext cx="29850190" cy="29850190"/>
          </a:xfrm>
          <a:custGeom>
            <a:avLst/>
            <a:gdLst/>
            <a:ahLst/>
            <a:cxnLst/>
            <a:rect r="r" b="b" t="t" l="l"/>
            <a:pathLst>
              <a:path h="29850190" w="29850190">
                <a:moveTo>
                  <a:pt x="0" y="0"/>
                </a:moveTo>
                <a:lnTo>
                  <a:pt x="29850190" y="0"/>
                </a:lnTo>
                <a:lnTo>
                  <a:pt x="29850190" y="29850190"/>
                </a:lnTo>
                <a:lnTo>
                  <a:pt x="0" y="298501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68829" y="2116167"/>
            <a:ext cx="519742" cy="51974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1028700" y="0"/>
            <a:ext cx="0" cy="1028700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711877" y="3156402"/>
            <a:ext cx="7432123" cy="5709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představení projektu, cíle</a:t>
            </a:r>
          </a:p>
          <a:p>
            <a:pPr algn="l" marL="734059" indent="-367030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téma</a:t>
            </a:r>
          </a:p>
          <a:p>
            <a:pPr algn="l" marL="734059" indent="-367030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průběh práce</a:t>
            </a:r>
          </a:p>
          <a:p>
            <a:pPr algn="l" marL="734059" indent="-367030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technologie a knihovny</a:t>
            </a:r>
          </a:p>
          <a:p>
            <a:pPr algn="l" marL="734059" indent="-367030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zhodnocení práce</a:t>
            </a:r>
          </a:p>
          <a:p>
            <a:pPr algn="l" marL="734059" indent="-367030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JS a animace</a:t>
            </a:r>
          </a:p>
          <a:p>
            <a:pPr algn="l" marL="734059" indent="-367030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časová dotace</a:t>
            </a:r>
          </a:p>
          <a:p>
            <a:pPr algn="l" marL="734059" indent="-367030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zdroje a inspirace</a:t>
            </a:r>
          </a:p>
          <a:p>
            <a:pPr algn="l" marL="734059" indent="-367030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ukázka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11877" y="1894391"/>
            <a:ext cx="10189518" cy="87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Montserrat Bold"/>
              </a:rPr>
              <a:t>Obsah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1473889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-3469188"/>
            <a:ext cx="33520779" cy="33520779"/>
          </a:xfrm>
          <a:custGeom>
            <a:avLst/>
            <a:gdLst/>
            <a:ahLst/>
            <a:cxnLst/>
            <a:rect r="r" b="b" t="t" l="l"/>
            <a:pathLst>
              <a:path h="33520779" w="33520779">
                <a:moveTo>
                  <a:pt x="0" y="0"/>
                </a:moveTo>
                <a:lnTo>
                  <a:pt x="33520779" y="0"/>
                </a:lnTo>
                <a:lnTo>
                  <a:pt x="33520779" y="33520780"/>
                </a:lnTo>
                <a:lnTo>
                  <a:pt x="0" y="335207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68829" y="2116167"/>
            <a:ext cx="519742" cy="51974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028700" y="0"/>
            <a:ext cx="0" cy="1028700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711877" y="3089727"/>
            <a:ext cx="10367234" cy="361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vícestránková webová stránka</a:t>
            </a:r>
          </a:p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osobní portfolio s fotografickým zaměřením</a:t>
            </a:r>
          </a:p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prezentační stránka</a:t>
            </a:r>
          </a:p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galerie</a:t>
            </a:r>
          </a:p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pro petenciální zájemce o moje foto. služby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11877" y="1894391"/>
            <a:ext cx="10189518" cy="87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Montserrat Bold"/>
              </a:rPr>
              <a:t>Představení projektu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2184380"/>
            <a:chOff x="0" y="0"/>
            <a:chExt cx="24384000" cy="162458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6245840"/>
            </a:xfrm>
            <a:custGeom>
              <a:avLst/>
              <a:gdLst/>
              <a:ahLst/>
              <a:cxnLst/>
              <a:rect r="r" b="b" t="t" l="l"/>
              <a:pathLst>
                <a:path h="1624584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6245840"/>
                  </a:lnTo>
                  <a:lnTo>
                    <a:pt x="0" y="16245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2340084" y="4164086"/>
              <a:ext cx="2873871" cy="19562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319"/>
                </a:lnSpc>
                <a:spcBef>
                  <a:spcPct val="0"/>
                </a:spcBef>
              </a:pPr>
              <a:r>
                <a:rPr lang="en-US" sz="8799">
                  <a:solidFill>
                    <a:srgbClr val="000000"/>
                  </a:solidFill>
                  <a:latin typeface="Amsterdam Three"/>
                </a:rPr>
                <a:t>Title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90253" y="-4095627"/>
            <a:ext cx="29850190" cy="29850190"/>
          </a:xfrm>
          <a:custGeom>
            <a:avLst/>
            <a:gdLst/>
            <a:ahLst/>
            <a:cxnLst/>
            <a:rect r="r" b="b" t="t" l="l"/>
            <a:pathLst>
              <a:path h="29850190" w="29850190">
                <a:moveTo>
                  <a:pt x="0" y="0"/>
                </a:moveTo>
                <a:lnTo>
                  <a:pt x="29850190" y="0"/>
                </a:lnTo>
                <a:lnTo>
                  <a:pt x="29850190" y="29850190"/>
                </a:lnTo>
                <a:lnTo>
                  <a:pt x="0" y="298501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68829" y="2116167"/>
            <a:ext cx="519742" cy="51974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1028700" y="0"/>
            <a:ext cx="0" cy="1028700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711877" y="3089727"/>
            <a:ext cx="7432123" cy="214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praktické</a:t>
            </a:r>
          </a:p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dlouho v plánu</a:t>
            </a:r>
          </a:p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ZP ideální příležitost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11877" y="1894391"/>
            <a:ext cx="10189518" cy="87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Montserrat Bold"/>
              </a:rPr>
              <a:t>Téma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22" r="0" b="-922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90253" y="-4095627"/>
            <a:ext cx="29850190" cy="29850190"/>
          </a:xfrm>
          <a:custGeom>
            <a:avLst/>
            <a:gdLst/>
            <a:ahLst/>
            <a:cxnLst/>
            <a:rect r="r" b="b" t="t" l="l"/>
            <a:pathLst>
              <a:path h="29850190" w="29850190">
                <a:moveTo>
                  <a:pt x="0" y="0"/>
                </a:moveTo>
                <a:lnTo>
                  <a:pt x="29850190" y="0"/>
                </a:lnTo>
                <a:lnTo>
                  <a:pt x="29850190" y="29850190"/>
                </a:lnTo>
                <a:lnTo>
                  <a:pt x="0" y="298501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68829" y="2116167"/>
            <a:ext cx="519742" cy="51974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028700" y="0"/>
            <a:ext cx="0" cy="1028700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711877" y="3089727"/>
            <a:ext cx="9940782" cy="654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577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design - skoro kompletní už před zadáním</a:t>
            </a:r>
          </a:p>
          <a:p>
            <a:pPr algn="l" marL="734059" indent="-367030" lvl="1">
              <a:lnSpc>
                <a:spcPts val="577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struktura projektu - soubory</a:t>
            </a:r>
          </a:p>
          <a:p>
            <a:pPr algn="l" marL="734059" indent="-367030" lvl="1">
              <a:lnSpc>
                <a:spcPts val="577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html - kontent</a:t>
            </a:r>
          </a:p>
          <a:p>
            <a:pPr algn="l" marL="734059" indent="-367030" lvl="1">
              <a:lnSpc>
                <a:spcPts val="577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css - nejvíce času</a:t>
            </a:r>
          </a:p>
          <a:p>
            <a:pPr algn="l" marL="734059" indent="-367030" lvl="1">
              <a:lnSpc>
                <a:spcPts val="577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js - filtry</a:t>
            </a:r>
          </a:p>
          <a:p>
            <a:pPr algn="l" marL="734059" indent="-367030" lvl="1">
              <a:lnSpc>
                <a:spcPts val="577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další funkce - kontaktní formulář a životopis</a:t>
            </a:r>
          </a:p>
          <a:p>
            <a:pPr algn="l" marL="734059" indent="-367030" lvl="1">
              <a:lnSpc>
                <a:spcPts val="577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scripty - metadata + webp, build</a:t>
            </a:r>
          </a:p>
          <a:p>
            <a:pPr algn="l" marL="734059" indent="-367030" lvl="1">
              <a:lnSpc>
                <a:spcPts val="577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refaktor struktury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11877" y="1894391"/>
            <a:ext cx="10189518" cy="87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Montserrat Bold"/>
              </a:rPr>
              <a:t>Průběh práce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525" y="-4161133"/>
            <a:ext cx="29850190" cy="29850190"/>
          </a:xfrm>
          <a:custGeom>
            <a:avLst/>
            <a:gdLst/>
            <a:ahLst/>
            <a:cxnLst/>
            <a:rect r="r" b="b" t="t" l="l"/>
            <a:pathLst>
              <a:path h="29850190" w="29850190">
                <a:moveTo>
                  <a:pt x="0" y="0"/>
                </a:moveTo>
                <a:lnTo>
                  <a:pt x="29850190" y="0"/>
                </a:lnTo>
                <a:lnTo>
                  <a:pt x="29850190" y="29850190"/>
                </a:lnTo>
                <a:lnTo>
                  <a:pt x="0" y="298501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68829" y="2116167"/>
            <a:ext cx="519742" cy="51974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1028700" y="0"/>
            <a:ext cx="0" cy="1028700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711877" y="3089727"/>
            <a:ext cx="11822276" cy="5080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 u="sng">
                <a:solidFill>
                  <a:srgbClr val="FFFFFF"/>
                </a:solidFill>
                <a:latin typeface="Montserrat"/>
                <a:hlinkClick r:id="rId5" tooltip="https://www.npmjs.com/package/mathjs"/>
              </a:rPr>
              <a:t>mathjs</a:t>
            </a:r>
            <a:r>
              <a:rPr lang="en-US" sz="3399">
                <a:solidFill>
                  <a:srgbClr val="FFFFFF"/>
                </a:solidFill>
                <a:latin typeface="Montserrat"/>
              </a:rPr>
              <a:t> - zlomky</a:t>
            </a:r>
          </a:p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 u="sng">
                <a:solidFill>
                  <a:srgbClr val="FFFFFF"/>
                </a:solidFill>
                <a:latin typeface="Montserrat"/>
                <a:hlinkClick r:id="rId6" tooltip="https://www.npmjs.com/package/exif"/>
              </a:rPr>
              <a:t>exif</a:t>
            </a:r>
            <a:r>
              <a:rPr lang="en-US" sz="3399">
                <a:solidFill>
                  <a:srgbClr val="FFFFFF"/>
                </a:solidFill>
                <a:latin typeface="Montserrat"/>
              </a:rPr>
              <a:t> - metadata</a:t>
            </a:r>
          </a:p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 u="sng">
                <a:solidFill>
                  <a:srgbClr val="FFFFFF"/>
                </a:solidFill>
                <a:latin typeface="Montserrat"/>
                <a:hlinkClick r:id="rId7" tooltip="https://www.npmjs.com/package/sharp"/>
              </a:rPr>
              <a:t>sharp</a:t>
            </a:r>
            <a:r>
              <a:rPr lang="en-US" sz="3399">
                <a:solidFill>
                  <a:srgbClr val="FFFFFF"/>
                </a:solidFill>
                <a:latin typeface="Montserrat"/>
              </a:rPr>
              <a:t> - converze na webp a resize</a:t>
            </a:r>
          </a:p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 u="sng">
                <a:solidFill>
                  <a:srgbClr val="FFFFFF"/>
                </a:solidFill>
                <a:latin typeface="Montserrat"/>
                <a:hlinkClick r:id="rId8" tooltip="https://nodejs.org/api/path.html"/>
              </a:rPr>
              <a:t>path</a:t>
            </a:r>
            <a:r>
              <a:rPr lang="en-US" sz="3399">
                <a:solidFill>
                  <a:srgbClr val="FFFFFF"/>
                </a:solidFill>
                <a:latin typeface="Montserrat"/>
              </a:rPr>
              <a:t> - práce s cestami</a:t>
            </a:r>
          </a:p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 u="sng">
                <a:solidFill>
                  <a:srgbClr val="FFFFFF"/>
                </a:solidFill>
                <a:latin typeface="Montserrat"/>
                <a:hlinkClick r:id="rId9" tooltip="https://nodejs.org/api/fs.html"/>
              </a:rPr>
              <a:t>fs</a:t>
            </a:r>
            <a:r>
              <a:rPr lang="en-US" sz="3399">
                <a:solidFill>
                  <a:srgbClr val="FFFFFF"/>
                </a:solidFill>
                <a:latin typeface="Montserrat"/>
              </a:rPr>
              <a:t>, </a:t>
            </a:r>
            <a:r>
              <a:rPr lang="en-US" sz="3399" u="sng">
                <a:solidFill>
                  <a:srgbClr val="FFFFFF"/>
                </a:solidFill>
                <a:latin typeface="Montserrat"/>
                <a:hlinkClick r:id="rId10" tooltip="https://www.npmjs.com/package/fs-extra"/>
              </a:rPr>
              <a:t>fs-extra</a:t>
            </a:r>
            <a:r>
              <a:rPr lang="en-US" sz="3399">
                <a:solidFill>
                  <a:srgbClr val="FFFFFF"/>
                </a:solidFill>
                <a:latin typeface="Montserrat"/>
              </a:rPr>
              <a:t> - čtení, psaní, kopírování souborů/složek</a:t>
            </a:r>
          </a:p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 u="sng">
                <a:solidFill>
                  <a:srgbClr val="FFFFFF"/>
                </a:solidFill>
                <a:latin typeface="Montserrat"/>
                <a:hlinkClick r:id="rId11" tooltip="https://web3forms.com#start"/>
              </a:rPr>
              <a:t>Web3Forms</a:t>
            </a:r>
            <a:r>
              <a:rPr lang="en-US" sz="3399">
                <a:solidFill>
                  <a:srgbClr val="FFFFFF"/>
                </a:solidFill>
                <a:latin typeface="Montserrat"/>
              </a:rPr>
              <a:t> - kontaktní formulář</a:t>
            </a:r>
          </a:p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„canva embed“ - životopis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11877" y="1894391"/>
            <a:ext cx="10189518" cy="87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Montserrat Bold"/>
              </a:rPr>
              <a:t>Technologie a knihovny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925830"/>
            <a:ext cx="18288000" cy="12138660"/>
          </a:xfrm>
          <a:custGeom>
            <a:avLst/>
            <a:gdLst/>
            <a:ahLst/>
            <a:cxnLst/>
            <a:rect r="r" b="b" t="t" l="l"/>
            <a:pathLst>
              <a:path h="12138660" w="18288000">
                <a:moveTo>
                  <a:pt x="0" y="0"/>
                </a:moveTo>
                <a:lnTo>
                  <a:pt x="18288000" y="0"/>
                </a:lnTo>
                <a:lnTo>
                  <a:pt x="18288000" y="12138660"/>
                </a:lnTo>
                <a:lnTo>
                  <a:pt x="0" y="12138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90253" y="-4095627"/>
            <a:ext cx="29850190" cy="29850190"/>
          </a:xfrm>
          <a:custGeom>
            <a:avLst/>
            <a:gdLst/>
            <a:ahLst/>
            <a:cxnLst/>
            <a:rect r="r" b="b" t="t" l="l"/>
            <a:pathLst>
              <a:path h="29850190" w="29850190">
                <a:moveTo>
                  <a:pt x="0" y="0"/>
                </a:moveTo>
                <a:lnTo>
                  <a:pt x="29850190" y="0"/>
                </a:lnTo>
                <a:lnTo>
                  <a:pt x="29850190" y="29850190"/>
                </a:lnTo>
                <a:lnTo>
                  <a:pt x="0" y="298501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68829" y="2116167"/>
            <a:ext cx="519742" cy="51974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028700" y="0"/>
            <a:ext cx="0" cy="1028700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711877" y="3089727"/>
            <a:ext cx="15547423" cy="5080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+- hladký průběh</a:t>
            </a:r>
          </a:p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občas se vyskytl promblém/blok</a:t>
            </a:r>
          </a:p>
          <a:p>
            <a:pPr algn="l" marL="1468119" indent="-489373" lvl="2">
              <a:lnSpc>
                <a:spcPts val="5779"/>
              </a:lnSpc>
              <a:buFont typeface="Arial"/>
              <a:buChar char="⚬"/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pomáhá dát si pauzu, odreagovat se</a:t>
            </a:r>
          </a:p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spoustu nových zkušeností</a:t>
            </a:r>
          </a:p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nejvíc času - filtrování a script na metadata</a:t>
            </a:r>
          </a:p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udělal bych jinak (znovu) - struktura css souboru</a:t>
            </a:r>
          </a:p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líbí se mi - kompletní design (i content) před začátkem psaní kódu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11877" y="1894391"/>
            <a:ext cx="10189518" cy="87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Montserrat Bold"/>
              </a:rPr>
              <a:t>Zhodnocení práce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999" r="0" b="-899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90253" y="-4095627"/>
            <a:ext cx="29850190" cy="29850190"/>
          </a:xfrm>
          <a:custGeom>
            <a:avLst/>
            <a:gdLst/>
            <a:ahLst/>
            <a:cxnLst/>
            <a:rect r="r" b="b" t="t" l="l"/>
            <a:pathLst>
              <a:path h="29850190" w="29850190">
                <a:moveTo>
                  <a:pt x="0" y="0"/>
                </a:moveTo>
                <a:lnTo>
                  <a:pt x="29850190" y="0"/>
                </a:lnTo>
                <a:lnTo>
                  <a:pt x="29850190" y="29850190"/>
                </a:lnTo>
                <a:lnTo>
                  <a:pt x="0" y="298501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68829" y="2116167"/>
            <a:ext cx="519742" cy="51974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028700" y="0"/>
            <a:ext cx="0" cy="1028700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711877" y="3089727"/>
            <a:ext cx="15547423" cy="581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animace</a:t>
            </a:r>
          </a:p>
          <a:p>
            <a:pPr algn="l" marL="1468119" indent="-489373" lvl="2">
              <a:lnSpc>
                <a:spcPts val="5779"/>
              </a:lnSpc>
              <a:buFont typeface="Arial"/>
              <a:buChar char="⚬"/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na všech interaktivních prvcích (hover i focus)</a:t>
            </a:r>
          </a:p>
          <a:p>
            <a:pPr algn="l" marL="1468119" indent="-489373" lvl="2">
              <a:lnSpc>
                <a:spcPts val="5779"/>
              </a:lnSpc>
              <a:buFont typeface="Arial"/>
              <a:buChar char="⚬"/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na upoutání pozornosti - tečka na side line</a:t>
            </a:r>
          </a:p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JS</a:t>
            </a:r>
          </a:p>
          <a:p>
            <a:pPr algn="l" marL="1468119" indent="-489373" lvl="2">
              <a:lnSpc>
                <a:spcPts val="5779"/>
              </a:lnSpc>
              <a:buFont typeface="Arial"/>
              <a:buChar char="⚬"/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hamburger menu</a:t>
            </a:r>
          </a:p>
          <a:p>
            <a:pPr algn="l" marL="1468119" indent="-489373" lvl="2">
              <a:lnSpc>
                <a:spcPts val="5779"/>
              </a:lnSpc>
              <a:buFont typeface="Arial"/>
              <a:buChar char="⚬"/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spuštění animace tečky, pokud je ve viewportu</a:t>
            </a:r>
          </a:p>
          <a:p>
            <a:pPr algn="l" marL="1468119" indent="-489373" lvl="2">
              <a:lnSpc>
                <a:spcPts val="5779"/>
              </a:lnSpc>
              <a:buFont typeface="Arial"/>
              <a:buChar char="⚬"/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filtr v galerii</a:t>
            </a:r>
          </a:p>
          <a:p>
            <a:pPr algn="l" marL="1468119" indent="-489373" lvl="2">
              <a:lnSpc>
                <a:spcPts val="5779"/>
              </a:lnSpc>
              <a:buFont typeface="Arial"/>
              <a:buChar char="⚬"/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scripty - extrakce metadat, build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11877" y="1894391"/>
            <a:ext cx="10189518" cy="87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Montserrat Bold"/>
              </a:rPr>
              <a:t>JS a animace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78423" y="0"/>
            <a:ext cx="12803338" cy="10287000"/>
          </a:xfrm>
          <a:custGeom>
            <a:avLst/>
            <a:gdLst/>
            <a:ahLst/>
            <a:cxnLst/>
            <a:rect r="r" b="b" t="t" l="l"/>
            <a:pathLst>
              <a:path h="10287000" w="12803338">
                <a:moveTo>
                  <a:pt x="0" y="0"/>
                </a:moveTo>
                <a:lnTo>
                  <a:pt x="12803338" y="0"/>
                </a:lnTo>
                <a:lnTo>
                  <a:pt x="128033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8571" y="6063487"/>
            <a:ext cx="7381966" cy="4223513"/>
          </a:xfrm>
          <a:custGeom>
            <a:avLst/>
            <a:gdLst/>
            <a:ahLst/>
            <a:cxnLst/>
            <a:rect r="r" b="b" t="t" l="l"/>
            <a:pathLst>
              <a:path h="4223513" w="7381966">
                <a:moveTo>
                  <a:pt x="0" y="0"/>
                </a:moveTo>
                <a:lnTo>
                  <a:pt x="7381966" y="0"/>
                </a:lnTo>
                <a:lnTo>
                  <a:pt x="7381966" y="4223513"/>
                </a:lnTo>
                <a:lnTo>
                  <a:pt x="0" y="42235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9525" y="-3826387"/>
            <a:ext cx="29850190" cy="29850190"/>
          </a:xfrm>
          <a:custGeom>
            <a:avLst/>
            <a:gdLst/>
            <a:ahLst/>
            <a:cxnLst/>
            <a:rect r="r" b="b" t="t" l="l"/>
            <a:pathLst>
              <a:path h="29850190" w="29850190">
                <a:moveTo>
                  <a:pt x="0" y="0"/>
                </a:moveTo>
                <a:lnTo>
                  <a:pt x="29850190" y="0"/>
                </a:lnTo>
                <a:lnTo>
                  <a:pt x="29850190" y="29850189"/>
                </a:lnTo>
                <a:lnTo>
                  <a:pt x="0" y="298501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68829" y="2116167"/>
            <a:ext cx="519742" cy="51974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028700" y="0"/>
            <a:ext cx="0" cy="1028700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711877" y="3089727"/>
            <a:ext cx="12685577" cy="214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tvorba stránek (psaní kódu)</a:t>
            </a:r>
          </a:p>
          <a:p>
            <a:pPr algn="l" marL="1468119" indent="-489373" lvl="2">
              <a:lnSpc>
                <a:spcPts val="5779"/>
              </a:lnSpc>
              <a:buFont typeface="Arial"/>
              <a:buChar char="⚬"/>
            </a:pPr>
            <a:r>
              <a:rPr lang="en-US" sz="3399" u="sng">
                <a:solidFill>
                  <a:srgbClr val="FFFFFF"/>
                </a:solidFill>
                <a:latin typeface="Montserrat"/>
                <a:hlinkClick r:id="rId6" tooltip="https://wakatime.com/badge/github/OndrejDudacek/WBA-zaverecna-prace-2024.svg"/>
              </a:rPr>
              <a:t>WakaTime</a:t>
            </a:r>
            <a:r>
              <a:rPr lang="en-US" sz="3399">
                <a:solidFill>
                  <a:srgbClr val="FFFFFF"/>
                </a:solidFill>
                <a:latin typeface="Montserrat"/>
              </a:rPr>
              <a:t> - </a:t>
            </a:r>
            <a:r>
              <a:rPr lang="en-US" sz="3399">
                <a:solidFill>
                  <a:srgbClr val="FFFFFF"/>
                </a:solidFill>
                <a:latin typeface="Montserrat Bold"/>
              </a:rPr>
              <a:t>47</a:t>
            </a:r>
            <a:r>
              <a:rPr lang="en-US" sz="3399">
                <a:solidFill>
                  <a:srgbClr val="FFFFFF"/>
                </a:solidFill>
                <a:latin typeface="Montserrat"/>
              </a:rPr>
              <a:t> hodin</a:t>
            </a:r>
          </a:p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design - cca </a:t>
            </a:r>
            <a:r>
              <a:rPr lang="en-US" sz="3399">
                <a:solidFill>
                  <a:srgbClr val="FFFFFF"/>
                </a:solidFill>
                <a:latin typeface="Montserrat Bold"/>
              </a:rPr>
              <a:t>6</a:t>
            </a:r>
            <a:r>
              <a:rPr lang="en-US" sz="3399">
                <a:solidFill>
                  <a:srgbClr val="FFFFFF"/>
                </a:solidFill>
                <a:latin typeface="Montserrat"/>
              </a:rPr>
              <a:t> hodin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11877" y="1894391"/>
            <a:ext cx="10189518" cy="87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Montserrat Bold"/>
              </a:rPr>
              <a:t>Časová dotace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DAGEz0NNjPU</dc:identifier>
  <dcterms:modified xsi:type="dcterms:W3CDTF">2011-08-01T06:04:30Z</dcterms:modified>
  <cp:revision>1</cp:revision>
  <dc:title>Závěrečná práce</dc:title>
</cp:coreProperties>
</file>